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80" r:id="rId9"/>
    <p:sldId id="263" r:id="rId10"/>
    <p:sldId id="286" r:id="rId11"/>
    <p:sldId id="278" r:id="rId12"/>
    <p:sldId id="283" r:id="rId13"/>
    <p:sldId id="281" r:id="rId14"/>
    <p:sldId id="284" r:id="rId15"/>
    <p:sldId id="279" r:id="rId16"/>
    <p:sldId id="282" r:id="rId17"/>
    <p:sldId id="285" r:id="rId18"/>
    <p:sldId id="287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2" r:id="rId27"/>
    <p:sldId id="273" r:id="rId28"/>
    <p:sldId id="274" r:id="rId29"/>
    <p:sldId id="271" r:id="rId30"/>
    <p:sldId id="275" r:id="rId31"/>
    <p:sldId id="27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6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18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268940"/>
            <a:ext cx="10499463" cy="594897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Probability </a:t>
            </a:r>
            <a:r>
              <a:rPr lang="en-US" smtClean="0"/>
              <a:t>and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Bayes </a:t>
            </a:r>
            <a:r>
              <a:rPr lang="en-US" dirty="0" smtClean="0"/>
              <a:t>Theorem</a:t>
            </a:r>
            <a:br>
              <a:rPr lang="en-US" dirty="0" smtClean="0"/>
            </a:br>
            <a:r>
              <a:rPr lang="en-US" sz="4000" dirty="0" smtClean="0"/>
              <a:t>Biology 683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Lecture 3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52274" y="2538663"/>
            <a:ext cx="4499810" cy="421105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21892"/>
              </p:ext>
            </p:extLst>
          </p:nvPr>
        </p:nvGraphicFramePr>
        <p:xfrm>
          <a:off x="409074" y="1842041"/>
          <a:ext cx="1096076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/>
                <a:gridCol w="4612105"/>
                <a:gridCol w="3653589"/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Frequentist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Bayesian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Hypothesis test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Bayes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factors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Parameter estimation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Maximum likelihood with confidence interval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Posterior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distribution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9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p-value?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209" y="1391199"/>
            <a:ext cx="115222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rgbClr val="222222"/>
                </a:solidFill>
                <a:latin typeface="Roboto" charset="0"/>
              </a:rPr>
              <a:t>Is </a:t>
            </a:r>
            <a:r>
              <a:rPr lang="en-US" sz="2800" dirty="0">
                <a:solidFill>
                  <a:srgbClr val="222222"/>
                </a:solidFill>
                <a:latin typeface="Roboto" charset="0"/>
              </a:rPr>
              <a:t>the probability of finding the observed, or more extreme, results when the null </a:t>
            </a:r>
            <a:r>
              <a:rPr lang="en-US" sz="2800">
                <a:solidFill>
                  <a:srgbClr val="222222"/>
                </a:solidFill>
                <a:latin typeface="Roboto" charset="0"/>
              </a:rPr>
              <a:t>hypothesis </a:t>
            </a:r>
            <a:r>
              <a:rPr lang="en-US" sz="2800" smtClean="0">
                <a:solidFill>
                  <a:srgbClr val="222222"/>
                </a:solidFill>
                <a:latin typeface="Roboto" charset="0"/>
              </a:rPr>
              <a:t>is true.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61" y="2345306"/>
            <a:ext cx="7142078" cy="42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60367" y="2508591"/>
            <a:ext cx="3609473" cy="41508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468130"/>
              </p:ext>
            </p:extLst>
          </p:nvPr>
        </p:nvGraphicFramePr>
        <p:xfrm>
          <a:off x="457202" y="1793913"/>
          <a:ext cx="1096076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/>
                <a:gridCol w="4612105"/>
                <a:gridCol w="3653589"/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Frequentist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Bayesian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Hypothesis test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Bayes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factors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Parameter estimation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Maximum likelihood with confidence interval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Posterior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distribution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0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01060" y="3159493"/>
                <a:ext cx="4839338" cy="102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𝐵𝑎𝑦𝑒𝑠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𝐹𝑎𝑐𝑡𝑜𝑟</m:t>
                      </m:r>
                      <m:r>
                        <a:rPr lang="mr-IN" sz="3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𝑃𝑟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𝑃𝑟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60" y="3159493"/>
                <a:ext cx="4839338" cy="1025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11" y="1371599"/>
            <a:ext cx="5931282" cy="489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52274" y="3068053"/>
            <a:ext cx="4499810" cy="770021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21892"/>
              </p:ext>
            </p:extLst>
          </p:nvPr>
        </p:nvGraphicFramePr>
        <p:xfrm>
          <a:off x="409074" y="1842041"/>
          <a:ext cx="1096076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/>
                <a:gridCol w="4612105"/>
                <a:gridCol w="3653589"/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Frequentist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Bayesian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Hypothesis test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Bayes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factors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Parameter estimation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Maximum likelihood with confidence interval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Posterior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distribution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parameter estimate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209" y="1391199"/>
            <a:ext cx="115222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22222"/>
                </a:solidFill>
                <a:latin typeface="Roboto" charset="0"/>
              </a:rPr>
              <a:t>Everything is fixed except parameter of interest.  Shape of likelihood determines estimate of the statistic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99545"/>
              </p:ext>
            </p:extLst>
          </p:nvPr>
        </p:nvGraphicFramePr>
        <p:xfrm>
          <a:off x="5109660" y="3153978"/>
          <a:ext cx="18605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30"/>
                <a:gridCol w="367030"/>
                <a:gridCol w="379730"/>
                <a:gridCol w="367030"/>
                <a:gridCol w="367030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β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β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β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140302" y="3378363"/>
            <a:ext cx="1126961" cy="1505284"/>
            <a:chOff x="4598734" y="3619276"/>
            <a:chExt cx="1126961" cy="150528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4598736" y="3619276"/>
              <a:ext cx="1126959" cy="9271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598734" y="4546376"/>
              <a:ext cx="1126960" cy="5781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162214" y="4378268"/>
              <a:ext cx="56348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840354" y="3951948"/>
              <a:ext cx="885340" cy="718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07244" y="4632372"/>
              <a:ext cx="318450" cy="163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9" r="45505"/>
          <a:stretch/>
        </p:blipFill>
        <p:spPr>
          <a:xfrm>
            <a:off x="1697057" y="3607858"/>
            <a:ext cx="2982809" cy="105899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8398042" y="2863516"/>
            <a:ext cx="3068053" cy="2370221"/>
            <a:chOff x="8398042" y="2863516"/>
            <a:chExt cx="3068053" cy="2370221"/>
          </a:xfrm>
        </p:grpSpPr>
        <p:sp>
          <p:nvSpPr>
            <p:cNvPr id="30" name="Rectangle 29"/>
            <p:cNvSpPr/>
            <p:nvPr/>
          </p:nvSpPr>
          <p:spPr>
            <a:xfrm>
              <a:off x="8398042" y="2863516"/>
              <a:ext cx="3068053" cy="2370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522263" y="3062424"/>
              <a:ext cx="2717402" cy="1821223"/>
              <a:chOff x="8336381" y="2087145"/>
              <a:chExt cx="2717402" cy="1821223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8476" y="2087145"/>
                <a:ext cx="2435307" cy="1821223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 rot="16200000">
                <a:off x="8131710" y="2843699"/>
                <a:ext cx="6863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/>
                  <a:t>Pr</a:t>
                </a:r>
                <a:r>
                  <a:rPr lang="en-US" sz="1200" dirty="0" smtClean="0"/>
                  <a:t>(data)</a:t>
                </a:r>
                <a:endParaRPr lang="en-US" sz="1200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9487049" y="4856166"/>
              <a:ext cx="1267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Parameter values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873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H="1">
            <a:off x="7772400" y="3068053"/>
            <a:ext cx="3416968" cy="770021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21892"/>
              </p:ext>
            </p:extLst>
          </p:nvPr>
        </p:nvGraphicFramePr>
        <p:xfrm>
          <a:off x="409074" y="1842041"/>
          <a:ext cx="1096076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/>
                <a:gridCol w="4612105"/>
                <a:gridCol w="3653589"/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Frequentist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Bayesian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Hypothesis test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Bayes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factors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Parameter estimation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Maximum likelihood with confidence interval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Posterior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distribution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97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parameter estimate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209" y="1391199"/>
            <a:ext cx="11522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22222"/>
                </a:solidFill>
                <a:latin typeface="Roboto" charset="0"/>
              </a:rPr>
              <a:t>We create a marginal estimate of the statistic of interest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325873"/>
              </p:ext>
            </p:extLst>
          </p:nvPr>
        </p:nvGraphicFramePr>
        <p:xfrm>
          <a:off x="4536200" y="2415685"/>
          <a:ext cx="18605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30"/>
                <a:gridCol w="367030"/>
                <a:gridCol w="379730"/>
                <a:gridCol w="367030"/>
                <a:gridCol w="367030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β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β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β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332918" y="3678765"/>
            <a:ext cx="380202" cy="507837"/>
            <a:chOff x="4598734" y="3619276"/>
            <a:chExt cx="1126961" cy="150528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4598736" y="3619276"/>
              <a:ext cx="1126959" cy="9271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598734" y="4546376"/>
              <a:ext cx="1126960" cy="5781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162214" y="4378268"/>
              <a:ext cx="56348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840354" y="3951948"/>
              <a:ext cx="885340" cy="718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07244" y="4632372"/>
              <a:ext cx="318450" cy="163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9" r="45505"/>
          <a:stretch/>
        </p:blipFill>
        <p:spPr>
          <a:xfrm>
            <a:off x="1806391" y="3243384"/>
            <a:ext cx="1984771" cy="70465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49982" y="3057907"/>
            <a:ext cx="259836" cy="507837"/>
            <a:chOff x="4598734" y="3619276"/>
            <a:chExt cx="1126961" cy="1505284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4598736" y="3619276"/>
              <a:ext cx="1126959" cy="9271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598734" y="4546376"/>
              <a:ext cx="1126960" cy="5781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162214" y="4378268"/>
              <a:ext cx="56348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840354" y="3951948"/>
              <a:ext cx="885340" cy="718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407244" y="4632372"/>
              <a:ext cx="318450" cy="163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875813" y="3693730"/>
            <a:ext cx="267100" cy="507837"/>
            <a:chOff x="4598734" y="3619276"/>
            <a:chExt cx="1126961" cy="1505284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4598736" y="3619276"/>
              <a:ext cx="1126959" cy="9271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98734" y="4546376"/>
              <a:ext cx="1126960" cy="5781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162214" y="4378268"/>
              <a:ext cx="56348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840354" y="3951948"/>
              <a:ext cx="885340" cy="718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407244" y="4632372"/>
              <a:ext cx="318450" cy="163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 flipV="1">
            <a:off x="908952" y="4295553"/>
            <a:ext cx="152401" cy="685595"/>
            <a:chOff x="4598734" y="3619276"/>
            <a:chExt cx="1126961" cy="1505284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4598736" y="3619276"/>
              <a:ext cx="1126959" cy="9271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598734" y="4546376"/>
              <a:ext cx="1126960" cy="5781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162214" y="4378268"/>
              <a:ext cx="56348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840354" y="3951948"/>
              <a:ext cx="885340" cy="718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407244" y="4632372"/>
              <a:ext cx="318450" cy="163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839736" y="3076303"/>
            <a:ext cx="329318" cy="507837"/>
            <a:chOff x="4598734" y="3619276"/>
            <a:chExt cx="1126961" cy="1505284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4598736" y="3619276"/>
              <a:ext cx="1126959" cy="9271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98734" y="4546376"/>
              <a:ext cx="1126960" cy="5781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162214" y="4378268"/>
              <a:ext cx="56348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840354" y="3951948"/>
              <a:ext cx="885340" cy="718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407244" y="4632372"/>
              <a:ext cx="318450" cy="163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326532" y="4366061"/>
            <a:ext cx="380202" cy="585537"/>
            <a:chOff x="4598734" y="3619276"/>
            <a:chExt cx="1126961" cy="1505284"/>
          </a:xfrm>
        </p:grpSpPr>
        <p:cxnSp>
          <p:nvCxnSpPr>
            <p:cNvPr id="51" name="Straight Connector 50"/>
            <p:cNvCxnSpPr/>
            <p:nvPr/>
          </p:nvCxnSpPr>
          <p:spPr>
            <a:xfrm flipV="1">
              <a:off x="4598736" y="3619276"/>
              <a:ext cx="1126959" cy="9271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598734" y="4546376"/>
              <a:ext cx="1126960" cy="5781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162214" y="4378268"/>
              <a:ext cx="56348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840354" y="3951948"/>
              <a:ext cx="885340" cy="718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07244" y="4632372"/>
              <a:ext cx="318450" cy="1633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983" r="45678" b="31759"/>
          <a:stretch/>
        </p:blipFill>
        <p:spPr>
          <a:xfrm>
            <a:off x="1806391" y="4227506"/>
            <a:ext cx="2014635" cy="656141"/>
          </a:xfrm>
          <a:prstGeom prst="rect">
            <a:avLst/>
          </a:prstGeom>
        </p:spPr>
      </p:pic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7097"/>
              </p:ext>
            </p:extLst>
          </p:nvPr>
        </p:nvGraphicFramePr>
        <p:xfrm>
          <a:off x="4536200" y="4502449"/>
          <a:ext cx="18605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30"/>
                <a:gridCol w="367030"/>
                <a:gridCol w="379730"/>
                <a:gridCol w="367030"/>
                <a:gridCol w="367030"/>
              </a:tblGrid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⍺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65" y="2009274"/>
            <a:ext cx="2494088" cy="460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28" y="992108"/>
            <a:ext cx="3834808" cy="58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0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5431" y="1073547"/>
                <a:ext cx="11801138" cy="49570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You have a null hypothesis and calculate the probability of observing your data under that hypothesis.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Null: The sun has not exploded</a:t>
                </a:r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𝑑𝑒𝑡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𝑦𝑒𝑠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|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𝑠𝑢𝑛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𝑜𝑘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=0.027=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this is less than the typical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lang="en-US" sz="3200" dirty="0" smtClean="0"/>
                  <a:t> level of 0.05 so we reject the null that the sun is ok.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1" y="1073547"/>
                <a:ext cx="11801138" cy="4957063"/>
              </a:xfrm>
              <a:prstGeom prst="rect">
                <a:avLst/>
              </a:prstGeom>
              <a:blipFill rotWithShape="0">
                <a:blip r:embed="rId2"/>
                <a:stretch>
                  <a:fillRect l="-1291" t="-1599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Last week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396" y="1762479"/>
            <a:ext cx="11801138" cy="361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What is the difference in a population and a sample?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What is the difference in a parameter and a statistic?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How does the central limit theorem help us?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0520" y="1885912"/>
                <a:ext cx="11436263" cy="4432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 smtClean="0"/>
              </a:p>
              <a:p>
                <a:pPr algn="r"/>
                <a:endParaRPr lang="en-US" sz="36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𝑛𝑜𝑣𝑎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𝑑𝑒𝑡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𝑦𝑒𝑠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𝑑𝑒𝑡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𝑦𝑒𝑠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𝑛𝑜𝑣𝑎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𝑛𝑜𝑣𝑎</m:t>
                          </m:r>
                          <m: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⁡(</m:t>
                          </m:r>
                          <m:func>
                            <m:func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𝑦𝑒𝑠</m:t>
                              </m:r>
                            </m:e>
                          </m:func>
                          <m:r>
                            <a:rPr lang="en-US" sz="36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 smtClean="0"/>
              </a:p>
              <a:p>
                <a:pPr algn="r"/>
                <a:endParaRPr lang="en-US" sz="3600" dirty="0" smtClean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𝑛𝑜𝑣𝑎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𝑑𝑒𝑡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𝑦𝑒𝑠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&lt;&lt;0.00000000037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1×0.0000000001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.027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20" y="1885912"/>
                <a:ext cx="11436263" cy="44324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8" y="1123651"/>
            <a:ext cx="4135017" cy="23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approach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Imagine a genetic mutation present in 1 person per 100,000. If you take a test that correctly returns a positive result 99.9% of the time when someone is infected but has a false positive rate of 0.5%. </a:t>
            </a:r>
          </a:p>
          <a:p>
            <a:endParaRPr lang="en-US" sz="3200" dirty="0"/>
          </a:p>
          <a:p>
            <a:r>
              <a:rPr lang="en-US" sz="3200" dirty="0" smtClean="0"/>
              <a:t>How likely are you to have the disease? </a:t>
            </a:r>
          </a:p>
          <a:p>
            <a:endParaRPr lang="en-US" sz="3200" dirty="0"/>
          </a:p>
          <a:p>
            <a:r>
              <a:rPr lang="en-US" sz="3200" dirty="0" smtClean="0"/>
              <a:t>Should you be concerned? </a:t>
            </a:r>
          </a:p>
          <a:p>
            <a:endParaRPr lang="en-US" sz="3200" dirty="0"/>
          </a:p>
          <a:p>
            <a:r>
              <a:rPr lang="en-US" sz="3200" dirty="0" smtClean="0"/>
              <a:t>Bayes’ theorem provides a natural way to think about this.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2170" y="1086291"/>
                <a:ext cx="11519770" cy="5489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𝑖𝑛𝑓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𝑝𝑜𝑠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𝑡𝑒𝑠𝑡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𝑝𝑜𝑠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𝑖𝑛𝑓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𝑖𝑛𝑓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𝑝𝑜𝑠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.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𝑖𝑛𝑓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𝑝𝑜𝑠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𝑡𝑒𝑠𝑡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=0.001=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0.999×0.00001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0.00501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smtClean="0"/>
                  <a:t>Which means that you have only a 0.1% chance of having the disease even if you test positive.  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What if your doctor noticed a symptom that made them give you this test what changes?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70" y="1086291"/>
                <a:ext cx="11519770" cy="5489964"/>
              </a:xfrm>
              <a:prstGeom prst="rect">
                <a:avLst/>
              </a:prstGeom>
              <a:blipFill rotWithShape="0">
                <a:blip r:embed="rId2"/>
                <a:stretch>
                  <a:fillRect l="-1376" b="-2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Priors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2170" y="1086291"/>
                <a:ext cx="11519770" cy="3087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)×</m:t>
                          </m:r>
                          <m:r>
                            <a:rPr lang="en-US" sz="3200" b="1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𝐏𝐫</m:t>
                          </m:r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32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⁡(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r>
                  <a:rPr lang="en-US" sz="3200" dirty="0" err="1" smtClean="0"/>
                  <a:t>Pr</a:t>
                </a:r>
                <a:r>
                  <a:rPr lang="en-US" sz="3200" dirty="0" smtClean="0"/>
                  <a:t>(A) this is the prior.  It is powerful because it allows you to incorporate previous knowledge into your analysis, but it can lead to very bad inference if you are careless.</a:t>
                </a:r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70" y="1086291"/>
                <a:ext cx="11519770" cy="3087448"/>
              </a:xfrm>
              <a:prstGeom prst="rect">
                <a:avLst/>
              </a:prstGeom>
              <a:blipFill rotWithShape="0">
                <a:blip r:embed="rId2"/>
                <a:stretch>
                  <a:fillRect l="-1376" r="-1641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Fossils as Priors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0487" y="1297140"/>
            <a:ext cx="573692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When we use DNA to infer the relationship of extant species we can use fossils to tell us how long ago a group of organisms existed.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27" y="4573149"/>
            <a:ext cx="2204581" cy="1395951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724395" y="2328191"/>
            <a:ext cx="87682" cy="156740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10620" y="4751519"/>
            <a:ext cx="6300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If my fossil 65 MY old then the node in red must be at least 65 MY old as well.</a:t>
            </a:r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4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53" y="1137234"/>
            <a:ext cx="5305294" cy="39516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41" y="1137235"/>
            <a:ext cx="5316605" cy="3951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prior by itself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53" y="1137234"/>
            <a:ext cx="5305294" cy="3951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Compare the prior and the posterior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54" y="1137234"/>
            <a:ext cx="5305294" cy="3957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Less informative prior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103" y="1137234"/>
            <a:ext cx="5325045" cy="39579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Posterior is not constrained by prior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0" y="1297140"/>
            <a:ext cx="5163333" cy="291478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206663" y="3670126"/>
            <a:ext cx="225469" cy="225469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rise of Bayesian approaches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5573" y="1297140"/>
            <a:ext cx="117118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Since the 1990s Bayesian approaches have come to the forefront in </a:t>
            </a:r>
            <a:r>
              <a:rPr lang="en-US" sz="3200" dirty="0" err="1" smtClean="0"/>
              <a:t>phylogenetics</a:t>
            </a:r>
            <a:r>
              <a:rPr lang="en-US" sz="3200" dirty="0" smtClean="0"/>
              <a:t>, population genetics, genomics, ecology, and other fields.  This largely because we now have the computational power to use MCMCs to sample posterior distributions...</a:t>
            </a:r>
          </a:p>
        </p:txBody>
      </p:sp>
    </p:spTree>
    <p:extLst>
      <p:ext uri="{BB962C8B-B14F-4D97-AF65-F5344CB8AC3E}">
        <p14:creationId xmlns:p14="http://schemas.microsoft.com/office/powerpoint/2010/main" val="13598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4396" y="1762479"/>
            <a:ext cx="118011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Probability</a:t>
            </a: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Introduction to Bayes</a:t>
            </a:r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power of Bayesian approaches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09370" y="1297140"/>
            <a:ext cx="74780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 a Bayesian approach we can take into account all types of uncertainty and be more conservative.</a:t>
            </a:r>
          </a:p>
          <a:p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Phylogenetic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Model selection uncertainty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Parameter value uncertainty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Uncertainty in measurements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0" y="1297140"/>
            <a:ext cx="3765383" cy="52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For Thursday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208" y="1297140"/>
            <a:ext cx="118872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Read chapter WS 5 and chapter 2 of </a:t>
            </a:r>
            <a:r>
              <a:rPr lang="en-US" sz="3200" dirty="0" err="1" smtClean="0"/>
              <a:t>McElreath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Bring laptop to class!</a:t>
            </a:r>
          </a:p>
          <a:p>
            <a:endParaRPr lang="en-US" sz="3200" dirty="0"/>
          </a:p>
          <a:p>
            <a:r>
              <a:rPr lang="en-US" sz="3200" dirty="0" smtClean="0"/>
              <a:t>Heath Blackmon  </a:t>
            </a:r>
          </a:p>
          <a:p>
            <a:r>
              <a:rPr lang="en-US" sz="3200" dirty="0" smtClean="0"/>
              <a:t>BSBW 309  </a:t>
            </a:r>
          </a:p>
          <a:p>
            <a:r>
              <a:rPr lang="en-US" sz="3200" dirty="0" smtClean="0"/>
              <a:t>coleoguy@gmail.com  </a:t>
            </a:r>
          </a:p>
          <a:p>
            <a:r>
              <a:rPr lang="en-US" sz="3200" dirty="0" smtClean="0"/>
              <a:t>@coleoguy</a:t>
            </a:r>
          </a:p>
        </p:txBody>
      </p:sp>
    </p:spTree>
    <p:extLst>
      <p:ext uri="{BB962C8B-B14F-4D97-AF65-F5344CB8AC3E}">
        <p14:creationId xmlns:p14="http://schemas.microsoft.com/office/powerpoint/2010/main" val="7718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Setting matters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4" y="1138302"/>
            <a:ext cx="6298809" cy="53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Mutually exclusive events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5431" y="1225689"/>
                <a:ext cx="11801138" cy="52630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What is the probability of drawing either an ace or a king from a deck cards?</a:t>
                </a:r>
              </a:p>
              <a:p>
                <a:endParaRPr lang="en-US" sz="3200" dirty="0"/>
              </a:p>
              <a:p>
                <a:r>
                  <a:rPr lang="en-US" sz="3200" dirty="0" smtClean="0"/>
                  <a:t>addition rule: if two events are mutually exclusive then the probability that either will occur is just the sum of the individual probabilities</a:t>
                </a:r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𝑜𝑟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Pr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𝑎𝑐𝑒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𝑜𝑟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𝑘𝑖𝑛𝑔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=15%=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52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 algn="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assumes standard deck with no jokers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1" y="1225689"/>
                <a:ext cx="11801138" cy="5263044"/>
              </a:xfrm>
              <a:prstGeom prst="rect">
                <a:avLst/>
              </a:prstGeom>
              <a:blipFill rotWithShape="0">
                <a:blip r:embed="rId2"/>
                <a:stretch>
                  <a:fillRect l="-1291" t="-1506" r="-1756" b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Independent events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4396" y="1762479"/>
                <a:ext cx="11801138" cy="446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What is the probability of rolling a 1 and then a 2 on a pair of dice?</a:t>
                </a: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multiplication rule: if two events are independent of one another then the probability of both occurring is just the product of the individual probabilities.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𝑡h𝑒𝑛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Pr</m:t>
                      </m:r>
                      <m:r>
                        <a:rPr lang="en-US" sz="32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𝑡h𝑒𝑛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2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=3%=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6" y="1762479"/>
                <a:ext cx="11801138" cy="4464620"/>
              </a:xfrm>
              <a:prstGeom prst="rect">
                <a:avLst/>
              </a:prstGeom>
              <a:blipFill rotWithShape="0">
                <a:blip r:embed="rId2"/>
                <a:stretch>
                  <a:fillRect l="-1344" t="-1774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Non-independence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273781"/>
            <a:ext cx="11801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non-independent events- conditional probability: is the probability of an event given that another event has already occurred.</a:t>
            </a:r>
          </a:p>
          <a:p>
            <a:endParaRPr lang="en-US" sz="3200" dirty="0"/>
          </a:p>
          <a:p>
            <a:r>
              <a:rPr lang="en-US" sz="3200" dirty="0" smtClean="0"/>
              <a:t>For instance, the probability of surviving the sinking of the Titanic was very different than the probability of surviving if you were a female</a:t>
            </a:r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94" y="3970040"/>
            <a:ext cx="6505412" cy="25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Conditional probability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95431" y="2065518"/>
                <a:ext cx="11801138" cy="2927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𝑠𝑢𝑟𝑣𝑖𝑣𝑖𝑎𝑙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=32%=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711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2201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𝑠𝑢𝑟𝑣𝑖𝑣𝑖𝑎𝑙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 | 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𝑓𝑒𝑚𝑎𝑙𝑒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charset="0"/>
                        </a:rPr>
                        <m:t>=73%=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344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470</m:t>
                          </m:r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endParaRPr lang="en-US" sz="3200" dirty="0" smtClean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1" y="2065518"/>
                <a:ext cx="11801138" cy="29275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4" y="1343025"/>
            <a:ext cx="3010344" cy="2257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4" y="4007893"/>
            <a:ext cx="3448384" cy="2255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077" y="2625289"/>
            <a:ext cx="1824898" cy="2262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444" y="1172584"/>
            <a:ext cx="3648297" cy="55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Frequentist and Bayesian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21892"/>
              </p:ext>
            </p:extLst>
          </p:nvPr>
        </p:nvGraphicFramePr>
        <p:xfrm>
          <a:off x="409074" y="1842041"/>
          <a:ext cx="1096076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073"/>
                <a:gridCol w="4612105"/>
                <a:gridCol w="3653589"/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Frequentist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/>
                          </a:solidFill>
                        </a:rPr>
                        <a:t>Bayesian</a:t>
                      </a:r>
                      <a:endParaRPr lang="en-US" sz="3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Hypothesis test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Bayes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factors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Parameter estimation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Maximum likelihood with confidence interval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Posterior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</a:rPr>
                        <a:t> distribution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1059</Words>
  <Application>Microsoft Macintosh PowerPoint</Application>
  <PresentationFormat>Widescreen</PresentationFormat>
  <Paragraphs>209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Calibri Light</vt:lpstr>
      <vt:lpstr>Cambria Math</vt:lpstr>
      <vt:lpstr>Mangal</vt:lpstr>
      <vt:lpstr>Roboto</vt:lpstr>
      <vt:lpstr>Arial</vt:lpstr>
      <vt:lpstr>Office Theme</vt:lpstr>
      <vt:lpstr>Probability and  Bayes Theorem Biology 683  Lecture 3   Heath Blackmon</vt:lpstr>
      <vt:lpstr>Last week</vt:lpstr>
      <vt:lpstr>Today</vt:lpstr>
      <vt:lpstr>Mutually exclusive events</vt:lpstr>
      <vt:lpstr>Independent events</vt:lpstr>
      <vt:lpstr>Non-independence</vt:lpstr>
      <vt:lpstr>Conditional probability</vt:lpstr>
      <vt:lpstr>Frequentist and Bayesian</vt:lpstr>
      <vt:lpstr>Frequentist and Bayesian</vt:lpstr>
      <vt:lpstr>Frequentist and Bayesian</vt:lpstr>
      <vt:lpstr>What is a p-value?</vt:lpstr>
      <vt:lpstr>Frequentist and Bayesian</vt:lpstr>
      <vt:lpstr>Frequentist and Bayesian</vt:lpstr>
      <vt:lpstr>Frequentist and Bayesian</vt:lpstr>
      <vt:lpstr>Frequentist parameter estimate</vt:lpstr>
      <vt:lpstr>Frequentist and Bayesian</vt:lpstr>
      <vt:lpstr>Bayesian parameter estimate</vt:lpstr>
      <vt:lpstr>Frequentist and Bayesian</vt:lpstr>
      <vt:lpstr>Frequentist approach</vt:lpstr>
      <vt:lpstr>Bayesian approach</vt:lpstr>
      <vt:lpstr>Bayesian approach</vt:lpstr>
      <vt:lpstr>Bayesian approach</vt:lpstr>
      <vt:lpstr>Priors</vt:lpstr>
      <vt:lpstr>Fossils as Priors</vt:lpstr>
      <vt:lpstr>The prior by itself</vt:lpstr>
      <vt:lpstr>Compare the prior and the posterior</vt:lpstr>
      <vt:lpstr>Less informative prior</vt:lpstr>
      <vt:lpstr>Posterior is not constrained by prior</vt:lpstr>
      <vt:lpstr>The rise of Bayesian approaches</vt:lpstr>
      <vt:lpstr>The power of Bayesian approaches</vt:lpstr>
      <vt:lpstr>For Thursday</vt:lpstr>
      <vt:lpstr>Setting matters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18</cp:revision>
  <cp:lastPrinted>2018-01-03T17:27:34Z</cp:lastPrinted>
  <dcterms:created xsi:type="dcterms:W3CDTF">2018-01-03T17:15:04Z</dcterms:created>
  <dcterms:modified xsi:type="dcterms:W3CDTF">2018-02-05T18:44:00Z</dcterms:modified>
</cp:coreProperties>
</file>